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e9360ec06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e9360ec06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and story map to NC DMAC website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e9360ec0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e9360ec0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Handouts about the NC DMAC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eb62a16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eb62a16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ea2588d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ea2588d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ea2588d7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ea2588d7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ea2588d7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ea2588d7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2018404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2018404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822ef36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e822ef36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e9360ec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e9360ec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e9360ec0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e9360ec0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e9360ec06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g6e9360ec06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e822ef36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e822ef36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eb1918b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eb1918b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e9360ec0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e9360ec0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drought update infographic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e9360ec0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e9360ec0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range outlook infographic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-4762" y="714413"/>
            <a:ext cx="9144000" cy="34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7509" y="1246440"/>
            <a:ext cx="6309716" cy="240483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/>
          <p:nvPr>
            <p:ph idx="2" type="pic"/>
          </p:nvPr>
        </p:nvSpPr>
        <p:spPr>
          <a:xfrm>
            <a:off x="0" y="714414"/>
            <a:ext cx="91392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3716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0" y="328613"/>
            <a:ext cx="9144000" cy="385800"/>
          </a:xfrm>
          <a:prstGeom prst="rect">
            <a:avLst/>
          </a:prstGeom>
          <a:solidFill>
            <a:srgbClr val="3951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0" y="32"/>
            <a:ext cx="287400" cy="237300"/>
          </a:xfrm>
          <a:prstGeom prst="rect">
            <a:avLst/>
          </a:prstGeom>
          <a:solidFill>
            <a:srgbClr val="5275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287262" y="-2600"/>
            <a:ext cx="5745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0" y="237431"/>
            <a:ext cx="574500" cy="240000"/>
          </a:xfrm>
          <a:prstGeom prst="rect">
            <a:avLst/>
          </a:prstGeom>
          <a:solidFill>
            <a:srgbClr val="AFC3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1" y="474374"/>
            <a:ext cx="2874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-4762" y="4183380"/>
            <a:ext cx="9144000" cy="496800"/>
          </a:xfrm>
          <a:prstGeom prst="rect">
            <a:avLst/>
          </a:prstGeom>
          <a:solidFill>
            <a:srgbClr val="3951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8553559" y="4903474"/>
            <a:ext cx="590400" cy="240000"/>
          </a:xfrm>
          <a:prstGeom prst="rect">
            <a:avLst/>
          </a:prstGeom>
          <a:solidFill>
            <a:srgbClr val="5275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848788" y="4663594"/>
            <a:ext cx="295500" cy="240000"/>
          </a:xfrm>
          <a:prstGeom prst="rect">
            <a:avLst/>
          </a:prstGeom>
          <a:solidFill>
            <a:srgbClr val="7A9B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258329" y="4663594"/>
            <a:ext cx="590400" cy="240000"/>
          </a:xfrm>
          <a:prstGeom prst="rect">
            <a:avLst/>
          </a:prstGeom>
          <a:solidFill>
            <a:srgbClr val="AFC3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553560" y="4423485"/>
            <a:ext cx="5904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7963100" y="4903474"/>
            <a:ext cx="5904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8848787" y="4183375"/>
            <a:ext cx="295500" cy="240000"/>
          </a:xfrm>
          <a:prstGeom prst="rect">
            <a:avLst/>
          </a:prstGeom>
          <a:solidFill>
            <a:srgbClr val="AFC3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34;p2"/>
          <p:cNvSpPr txBox="1"/>
          <p:nvPr>
            <p:ph type="title"/>
          </p:nvPr>
        </p:nvSpPr>
        <p:spPr>
          <a:xfrm>
            <a:off x="332271" y="951356"/>
            <a:ext cx="6129300" cy="1313100"/>
          </a:xfrm>
          <a:prstGeom prst="rect">
            <a:avLst/>
          </a:prstGeom>
          <a:solidFill>
            <a:srgbClr val="CFDBE3">
              <a:alpha val="6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5161"/>
              </a:buClr>
              <a:buSzPts val="4800"/>
              <a:buFont typeface="Lato"/>
              <a:buNone/>
              <a:defRPr sz="4800">
                <a:solidFill>
                  <a:srgbClr val="39516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 txBox="1"/>
          <p:nvPr>
            <p:ph idx="1" type="body"/>
          </p:nvPr>
        </p:nvSpPr>
        <p:spPr>
          <a:xfrm>
            <a:off x="4182751" y="3008870"/>
            <a:ext cx="4557600" cy="934500"/>
          </a:xfrm>
          <a:prstGeom prst="rect">
            <a:avLst/>
          </a:prstGeom>
          <a:solidFill>
            <a:srgbClr val="CFDBE3">
              <a:alpha val="6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gure and Caption (Lower Right)">
  <p:cSld name="Figure and Caption (Lower Right)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8205841" y="4767263"/>
            <a:ext cx="93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0" y="328613"/>
            <a:ext cx="914400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2" type="body"/>
          </p:nvPr>
        </p:nvSpPr>
        <p:spPr>
          <a:xfrm>
            <a:off x="2966192" y="3505201"/>
            <a:ext cx="6177900" cy="812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1600200" spcFirstLastPara="1" rIns="274300" wrap="square" tIns="9142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i="1"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1">
                <a:solidFill>
                  <a:schemeClr val="dk1"/>
                </a:solidFill>
              </a:defRPr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i="1"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1"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1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" name="Google Shape;97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type="title"/>
          </p:nvPr>
        </p:nvSpPr>
        <p:spPr>
          <a:xfrm>
            <a:off x="208521" y="438664"/>
            <a:ext cx="78867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758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205841" y="4767263"/>
            <a:ext cx="93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557549" y="4437449"/>
            <a:ext cx="586500" cy="240000"/>
          </a:xfrm>
          <a:prstGeom prst="rect">
            <a:avLst/>
          </a:prstGeom>
          <a:solidFill>
            <a:srgbClr val="5275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8850782" y="4197416"/>
            <a:ext cx="293400" cy="240000"/>
          </a:xfrm>
          <a:prstGeom prst="rect">
            <a:avLst/>
          </a:prstGeom>
          <a:solidFill>
            <a:srgbClr val="7A9B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8264311" y="4197416"/>
            <a:ext cx="586500" cy="240000"/>
          </a:xfrm>
          <a:prstGeom prst="rect">
            <a:avLst/>
          </a:prstGeom>
          <a:solidFill>
            <a:srgbClr val="AFC3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42;p3"/>
          <p:cNvSpPr/>
          <p:nvPr/>
        </p:nvSpPr>
        <p:spPr>
          <a:xfrm>
            <a:off x="8557549" y="3957383"/>
            <a:ext cx="5865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7971075" y="4437449"/>
            <a:ext cx="5865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8850782" y="3717350"/>
            <a:ext cx="293400" cy="240000"/>
          </a:xfrm>
          <a:prstGeom prst="rect">
            <a:avLst/>
          </a:prstGeom>
          <a:solidFill>
            <a:srgbClr val="AFC3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395546" y="1329864"/>
            <a:ext cx="7886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/>
          <p:nvPr>
            <p:ph type="title"/>
          </p:nvPr>
        </p:nvSpPr>
        <p:spPr>
          <a:xfrm>
            <a:off x="208521" y="438664"/>
            <a:ext cx="78867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758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208521" y="1369219"/>
            <a:ext cx="38862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2" type="body"/>
          </p:nvPr>
        </p:nvSpPr>
        <p:spPr>
          <a:xfrm>
            <a:off x="4209021" y="1369219"/>
            <a:ext cx="38862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8205841" y="4767263"/>
            <a:ext cx="93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Narrow)">
  <p:cSld name="Title Slide (Narrow)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-4762" y="714413"/>
            <a:ext cx="9144000" cy="34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7509" y="1246440"/>
            <a:ext cx="6309716" cy="240483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>
            <p:ph idx="2" type="pic"/>
          </p:nvPr>
        </p:nvSpPr>
        <p:spPr>
          <a:xfrm>
            <a:off x="0" y="1229874"/>
            <a:ext cx="9139200" cy="24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3716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" name="Google Shape;55;p5"/>
          <p:cNvSpPr/>
          <p:nvPr/>
        </p:nvSpPr>
        <p:spPr>
          <a:xfrm>
            <a:off x="0" y="328613"/>
            <a:ext cx="9144000" cy="901200"/>
          </a:xfrm>
          <a:prstGeom prst="rect">
            <a:avLst/>
          </a:prstGeom>
          <a:solidFill>
            <a:srgbClr val="3951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0" y="32"/>
            <a:ext cx="306000" cy="237300"/>
          </a:xfrm>
          <a:prstGeom prst="rect">
            <a:avLst/>
          </a:prstGeom>
          <a:solidFill>
            <a:srgbClr val="5275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305880" y="-2600"/>
            <a:ext cx="6117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0" y="237431"/>
            <a:ext cx="611700" cy="240000"/>
          </a:xfrm>
          <a:prstGeom prst="rect">
            <a:avLst/>
          </a:prstGeom>
          <a:solidFill>
            <a:srgbClr val="AFC3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1" y="474374"/>
            <a:ext cx="3060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-4762" y="3667840"/>
            <a:ext cx="9144000" cy="1012200"/>
          </a:xfrm>
          <a:prstGeom prst="rect">
            <a:avLst/>
          </a:prstGeom>
          <a:solidFill>
            <a:srgbClr val="3951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8581488" y="4903474"/>
            <a:ext cx="562500" cy="240000"/>
          </a:xfrm>
          <a:prstGeom prst="rect">
            <a:avLst/>
          </a:prstGeom>
          <a:solidFill>
            <a:srgbClr val="5275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8862756" y="4663594"/>
            <a:ext cx="281400" cy="240000"/>
          </a:xfrm>
          <a:prstGeom prst="rect">
            <a:avLst/>
          </a:prstGeom>
          <a:solidFill>
            <a:srgbClr val="7A9B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8300218" y="4663594"/>
            <a:ext cx="562500" cy="240000"/>
          </a:xfrm>
          <a:prstGeom prst="rect">
            <a:avLst/>
          </a:prstGeom>
          <a:solidFill>
            <a:srgbClr val="AFC3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8581489" y="4423485"/>
            <a:ext cx="5625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8018949" y="4903474"/>
            <a:ext cx="5625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8862755" y="4183375"/>
            <a:ext cx="281400" cy="240000"/>
          </a:xfrm>
          <a:prstGeom prst="rect">
            <a:avLst/>
          </a:prstGeom>
          <a:solidFill>
            <a:srgbClr val="AFC3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5"/>
          <p:cNvSpPr txBox="1"/>
          <p:nvPr>
            <p:ph type="title"/>
          </p:nvPr>
        </p:nvSpPr>
        <p:spPr>
          <a:xfrm>
            <a:off x="332271" y="951356"/>
            <a:ext cx="6129300" cy="1495200"/>
          </a:xfrm>
          <a:prstGeom prst="rect">
            <a:avLst/>
          </a:prstGeom>
          <a:solidFill>
            <a:srgbClr val="CFDBE3">
              <a:alpha val="69803"/>
            </a:srgbClr>
          </a:solidFill>
          <a:ln>
            <a:noFill/>
          </a:ln>
        </p:spPr>
        <p:txBody>
          <a:bodyPr anchorCtr="0" anchor="b" bIns="18287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5161"/>
              </a:buClr>
              <a:buSzPts val="4800"/>
              <a:buFont typeface="Lato"/>
              <a:buNone/>
              <a:defRPr sz="4800">
                <a:solidFill>
                  <a:srgbClr val="39516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4182751" y="2786450"/>
            <a:ext cx="4557600" cy="1173300"/>
          </a:xfrm>
          <a:prstGeom prst="rect">
            <a:avLst/>
          </a:prstGeom>
          <a:solidFill>
            <a:srgbClr val="CFDBE3">
              <a:alpha val="69803"/>
            </a:srgbClr>
          </a:solidFill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idx="1" type="body"/>
          </p:nvPr>
        </p:nvSpPr>
        <p:spPr>
          <a:xfrm>
            <a:off x="208521" y="1325166"/>
            <a:ext cx="38682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6"/>
          <p:cNvSpPr txBox="1"/>
          <p:nvPr>
            <p:ph idx="2" type="body"/>
          </p:nvPr>
        </p:nvSpPr>
        <p:spPr>
          <a:xfrm>
            <a:off x="208521" y="1747657"/>
            <a:ext cx="3868200" cy="28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3" type="body"/>
          </p:nvPr>
        </p:nvSpPr>
        <p:spPr>
          <a:xfrm>
            <a:off x="4207830" y="1325166"/>
            <a:ext cx="3887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6"/>
          <p:cNvSpPr txBox="1"/>
          <p:nvPr>
            <p:ph idx="4" type="body"/>
          </p:nvPr>
        </p:nvSpPr>
        <p:spPr>
          <a:xfrm>
            <a:off x="4207830" y="1747657"/>
            <a:ext cx="3887400" cy="28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8205841" y="4767263"/>
            <a:ext cx="93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6"/>
          <p:cNvSpPr txBox="1"/>
          <p:nvPr>
            <p:ph type="title"/>
          </p:nvPr>
        </p:nvSpPr>
        <p:spPr>
          <a:xfrm>
            <a:off x="208521" y="438664"/>
            <a:ext cx="78867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758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type="title"/>
          </p:nvPr>
        </p:nvSpPr>
        <p:spPr>
          <a:xfrm>
            <a:off x="208521" y="438664"/>
            <a:ext cx="78867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758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8205841" y="4767263"/>
            <a:ext cx="93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gure and Caption (Upper Left)">
  <p:cSld name="Figure and Caption (Upper Left)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205841" y="4767263"/>
            <a:ext cx="93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0" y="328613"/>
            <a:ext cx="914400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2" type="body"/>
          </p:nvPr>
        </p:nvSpPr>
        <p:spPr>
          <a:xfrm>
            <a:off x="-14" y="573817"/>
            <a:ext cx="6177900" cy="812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274300" spcFirstLastPara="1" rIns="1600200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i="1"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1">
                <a:solidFill>
                  <a:schemeClr val="dk1"/>
                </a:solidFill>
              </a:defRPr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i="1"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1"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1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gure and Caption (Upper Right)">
  <p:cSld name="Figure and Caption (Upper Right)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205841" y="4767263"/>
            <a:ext cx="93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0" y="328613"/>
            <a:ext cx="914400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2966194" y="575008"/>
            <a:ext cx="6177900" cy="812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1600200" spcFirstLastPara="1" rIns="274300" wrap="square" tIns="9142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i="1"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1">
                <a:solidFill>
                  <a:schemeClr val="dk1"/>
                </a:solidFill>
              </a:defRPr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i="1"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1"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1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gure and Caption (Lower Left)">
  <p:cSld name="Figure and Caption (Lower Left)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8205841" y="4767263"/>
            <a:ext cx="93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0"/>
          <p:cNvSpPr txBox="1"/>
          <p:nvPr>
            <p:ph idx="1" type="body"/>
          </p:nvPr>
        </p:nvSpPr>
        <p:spPr>
          <a:xfrm>
            <a:off x="0" y="328613"/>
            <a:ext cx="914400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2" type="body"/>
          </p:nvPr>
        </p:nvSpPr>
        <p:spPr>
          <a:xfrm>
            <a:off x="-14" y="3515948"/>
            <a:ext cx="6177900" cy="812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274300" spcFirstLastPara="1" rIns="1600200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i="1"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1">
                <a:solidFill>
                  <a:schemeClr val="dk1"/>
                </a:solidFill>
              </a:defRPr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i="1"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1"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1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7014" y="1598639"/>
            <a:ext cx="6309716" cy="24048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677478"/>
            <a:ext cx="9144000" cy="465900"/>
          </a:xfrm>
          <a:prstGeom prst="rect">
            <a:avLst/>
          </a:prstGeom>
          <a:solidFill>
            <a:srgbClr val="3951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-2588"/>
            <a:ext cx="9144000" cy="339000"/>
          </a:xfrm>
          <a:prstGeom prst="rect">
            <a:avLst/>
          </a:prstGeom>
          <a:solidFill>
            <a:srgbClr val="3951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95546" y="1329864"/>
            <a:ext cx="7886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1"/>
          <p:cNvSpPr/>
          <p:nvPr/>
        </p:nvSpPr>
        <p:spPr>
          <a:xfrm>
            <a:off x="8856761" y="335950"/>
            <a:ext cx="287400" cy="240000"/>
          </a:xfrm>
          <a:prstGeom prst="rect">
            <a:avLst/>
          </a:prstGeom>
          <a:solidFill>
            <a:srgbClr val="5275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282250" y="335950"/>
            <a:ext cx="5745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8569506" y="573951"/>
            <a:ext cx="574500" cy="240000"/>
          </a:xfrm>
          <a:prstGeom prst="rect">
            <a:avLst/>
          </a:prstGeom>
          <a:solidFill>
            <a:srgbClr val="AFC3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856762" y="813651"/>
            <a:ext cx="287400" cy="240000"/>
          </a:xfrm>
          <a:prstGeom prst="rect">
            <a:avLst/>
          </a:prstGeom>
          <a:solidFill>
            <a:srgbClr val="98B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4;p1"/>
          <p:cNvSpPr txBox="1"/>
          <p:nvPr>
            <p:ph type="title"/>
          </p:nvPr>
        </p:nvSpPr>
        <p:spPr>
          <a:xfrm>
            <a:off x="208521" y="438664"/>
            <a:ext cx="78867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758C"/>
              </a:buClr>
              <a:buSzPts val="4400"/>
              <a:buFont typeface="Lato"/>
              <a:buNone/>
              <a:defRPr b="1" i="0" sz="4400" u="none" cap="none" strike="noStrike">
                <a:solidFill>
                  <a:srgbClr val="52758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8205841" y="4767263"/>
            <a:ext cx="93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7225" y="-2597"/>
            <a:ext cx="706723" cy="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75" y="4711975"/>
            <a:ext cx="1747948" cy="396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ncdrought.org/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internetofwater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3">
            <a:alphaModFix/>
          </a:blip>
          <a:srcRect b="21716" l="0" r="0" t="21104"/>
          <a:stretch/>
        </p:blipFill>
        <p:spPr>
          <a:xfrm>
            <a:off x="0" y="703075"/>
            <a:ext cx="9144000" cy="34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type="title"/>
          </p:nvPr>
        </p:nvSpPr>
        <p:spPr>
          <a:xfrm>
            <a:off x="332271" y="951356"/>
            <a:ext cx="6129300" cy="13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Nighthawk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115275" y="911575"/>
            <a:ext cx="2449800" cy="34362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Story map describing NC DMAC and weekly process.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Ideas for content and layout of ncdrought.org website</a:t>
            </a:r>
            <a:endParaRPr b="0" sz="2400"/>
          </a:p>
        </p:txBody>
      </p:sp>
      <p:pic>
        <p:nvPicPr>
          <p:cNvPr id="166" name="Google Shape;166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5021" y="911575"/>
            <a:ext cx="6578980" cy="33203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75" y="430800"/>
            <a:ext cx="3002725" cy="38045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200" y="724825"/>
            <a:ext cx="3049001" cy="3877501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208521" y="438664"/>
            <a:ext cx="7886700" cy="80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</a:t>
            </a:r>
            <a:r>
              <a:rPr lang="en"/>
              <a:t>Priorities</a:t>
            </a:r>
            <a:endParaRPr/>
          </a:p>
        </p:txBody>
      </p:sp>
      <p:sp>
        <p:nvSpPr>
          <p:cNvPr id="178" name="Google Shape;178;p24"/>
          <p:cNvSpPr txBox="1"/>
          <p:nvPr>
            <p:ph idx="4294967295" type="body"/>
          </p:nvPr>
        </p:nvSpPr>
        <p:spPr>
          <a:xfrm>
            <a:off x="208525" y="1328000"/>
            <a:ext cx="8447400" cy="231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* 1) Infographics to accompany the weekly drought map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/>
              <a:t>* 2) Short-range outlooks for the next month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/>
              <a:t>   </a:t>
            </a:r>
            <a:r>
              <a:rPr lang="en" sz="2600">
                <a:solidFill>
                  <a:srgbClr val="C55A11"/>
                </a:solidFill>
              </a:rPr>
              <a:t>3)</a:t>
            </a:r>
            <a:r>
              <a:rPr lang="en" sz="2600"/>
              <a:t> </a:t>
            </a:r>
            <a:r>
              <a:rPr lang="en" sz="2600">
                <a:solidFill>
                  <a:srgbClr val="C55A11"/>
                </a:solidFill>
              </a:rPr>
              <a:t>Summaries of state- or basinwide conditions</a:t>
            </a:r>
            <a:endParaRPr sz="2600">
              <a:solidFill>
                <a:srgbClr val="C55A11"/>
              </a:solidFill>
            </a:endParaRPr>
          </a:p>
          <a:p>
            <a:pPr indent="-594360" lvl="0" marL="59436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600"/>
              <a:t>* 4) Background information about the drought monitoring process and the NC DMAC</a:t>
            </a:r>
            <a:endParaRPr sz="2600"/>
          </a:p>
        </p:txBody>
      </p:sp>
      <p:sp>
        <p:nvSpPr>
          <p:cNvPr id="179" name="Google Shape;179;p24"/>
          <p:cNvSpPr txBox="1"/>
          <p:nvPr/>
        </p:nvSpPr>
        <p:spPr>
          <a:xfrm>
            <a:off x="305725" y="4195500"/>
            <a:ext cx="64467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* = new resources developed through the project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00925" y="453475"/>
            <a:ext cx="8415600" cy="80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Aggregating Conditions State/Basinwide</a:t>
            </a:r>
            <a:endParaRPr sz="3500"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00925" y="1329875"/>
            <a:ext cx="4598400" cy="325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Existing resources (e.g., Integrated Water Portal) for: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data exploration,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technical users,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only include </a:t>
            </a:r>
            <a:r>
              <a:rPr lang="en"/>
              <a:t>government </a:t>
            </a:r>
            <a:r>
              <a:rPr lang="en" sz="2400"/>
              <a:t>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Some examples from western US →</a:t>
            </a:r>
            <a:endParaRPr sz="2400"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200" y="1166800"/>
            <a:ext cx="2385400" cy="3089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801" y="2782196"/>
            <a:ext cx="2502125" cy="214967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95550" y="1532700"/>
            <a:ext cx="7996800" cy="305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Collaboration with NC State University graduate-level design course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Assignment: design mock-ups for portal to convey complexity of drought-related information</a:t>
            </a:r>
            <a:endParaRPr sz="2400"/>
          </a:p>
        </p:txBody>
      </p:sp>
      <p:sp>
        <p:nvSpPr>
          <p:cNvPr id="193" name="Google Shape;193;p26"/>
          <p:cNvSpPr txBox="1"/>
          <p:nvPr>
            <p:ph type="title"/>
          </p:nvPr>
        </p:nvSpPr>
        <p:spPr>
          <a:xfrm>
            <a:off x="300925" y="453475"/>
            <a:ext cx="8415600" cy="80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Aggregating Conditions State/Basinwide</a:t>
            </a:r>
            <a:endParaRPr sz="3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600"/>
            <a:ext cx="3796600" cy="28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0" y="3059050"/>
            <a:ext cx="2387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Design by student Lauren Burnham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 b="0" l="5238" r="6273" t="8441"/>
          <a:stretch/>
        </p:blipFill>
        <p:spPr>
          <a:xfrm>
            <a:off x="3947925" y="257925"/>
            <a:ext cx="4410074" cy="24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6542250" y="2610250"/>
            <a:ext cx="21948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Design by student Casey Stanek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5">
            <a:alphaModFix/>
          </a:blip>
          <a:srcRect b="10371" l="3482" r="8574" t="21256"/>
          <a:stretch/>
        </p:blipFill>
        <p:spPr>
          <a:xfrm>
            <a:off x="2474188" y="2938075"/>
            <a:ext cx="4462625" cy="216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6936800" y="3773137"/>
            <a:ext cx="1207200" cy="49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Design by student Phil Oweida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395546" y="453464"/>
            <a:ext cx="7886700" cy="80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Water</a:t>
            </a:r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395546" y="1329864"/>
            <a:ext cx="7886700" cy="325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Focus: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</a:t>
            </a:r>
            <a:r>
              <a:rPr lang="en"/>
              <a:t>acilitating the opening, sharing, and integration of water data and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https://internetofwater.org/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395550" y="446075"/>
            <a:ext cx="8806800" cy="107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Background: Goals</a:t>
            </a:r>
            <a:endParaRPr/>
          </a:p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395550" y="1352900"/>
            <a:ext cx="8611800" cy="332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Connect</a:t>
            </a:r>
            <a:r>
              <a:rPr lang="en" sz="2400"/>
              <a:t> decision makers in </a:t>
            </a:r>
            <a:r>
              <a:rPr b="1" lang="en" sz="2400"/>
              <a:t>agriculture</a:t>
            </a:r>
            <a:r>
              <a:rPr lang="en" sz="2400"/>
              <a:t>, </a:t>
            </a:r>
            <a:r>
              <a:rPr b="1" lang="en" sz="2400"/>
              <a:t>forestry</a:t>
            </a:r>
            <a:r>
              <a:rPr lang="en" sz="2400"/>
              <a:t>, and </a:t>
            </a:r>
            <a:r>
              <a:rPr b="1" lang="en" sz="2400"/>
              <a:t>water resources</a:t>
            </a:r>
            <a:r>
              <a:rPr lang="en" sz="2400"/>
              <a:t> sectors to </a:t>
            </a:r>
            <a:r>
              <a:rPr lang="en" sz="2400"/>
              <a:t>information</a:t>
            </a:r>
            <a:r>
              <a:rPr lang="en" sz="2400"/>
              <a:t> by making that information </a:t>
            </a:r>
            <a:r>
              <a:rPr b="1" lang="en" sz="2400"/>
              <a:t>more accessible</a:t>
            </a:r>
            <a:r>
              <a:rPr lang="en" sz="2400"/>
              <a:t>, rather than creating new information or data. 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395546" y="453464"/>
            <a:ext cx="7886700" cy="80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550" y="1526575"/>
            <a:ext cx="6391750" cy="25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395546" y="453464"/>
            <a:ext cx="7886700" cy="80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550" y="1526575"/>
            <a:ext cx="6391750" cy="25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800" y="557450"/>
            <a:ext cx="4123825" cy="41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 rot="319271">
            <a:off x="3581877" y="2612447"/>
            <a:ext cx="540228" cy="8656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 rot="1627195">
            <a:off x="4402558" y="1210700"/>
            <a:ext cx="540304" cy="865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 rot="-740753">
            <a:off x="5362533" y="2565003"/>
            <a:ext cx="540192" cy="865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210896" y="602823"/>
            <a:ext cx="78867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758C"/>
              </a:buClr>
              <a:buSzPts val="4400"/>
              <a:buFont typeface="Lato"/>
              <a:buNone/>
            </a:pPr>
            <a:r>
              <a:rPr lang="en"/>
              <a:t>Project Background</a:t>
            </a:r>
            <a:endParaRPr b="1" i="0" sz="4400" u="none" cap="none" strike="noStrike">
              <a:solidFill>
                <a:srgbClr val="52758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205841" y="3575448"/>
            <a:ext cx="9381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3723" y="2520950"/>
            <a:ext cx="3830275" cy="21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5313725" y="4675500"/>
            <a:ext cx="3546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common nighthawk. Photo by Andy Reago and Chrissy McClarren, shared under CC BY 2.0.</a:t>
            </a:r>
            <a:endParaRPr b="0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10900" y="1429825"/>
            <a:ext cx="81594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rgbClr val="52758C"/>
                </a:solidFill>
                <a:latin typeface="Roboto"/>
                <a:ea typeface="Roboto"/>
                <a:cs typeface="Roboto"/>
                <a:sym typeface="Roboto"/>
              </a:rPr>
              <a:t>Official Title:</a:t>
            </a:r>
            <a:r>
              <a:rPr b="0" i="0" lang="en" sz="2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“</a:t>
            </a:r>
            <a:r>
              <a:rPr b="0" i="1" lang="en" sz="2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Innovating Approaches to Drought Communications with North Carolina Decision Makers”</a:t>
            </a:r>
            <a:endParaRPr b="0" i="0" sz="2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rgbClr val="52758C"/>
                </a:solidFill>
                <a:latin typeface="Roboto"/>
                <a:ea typeface="Roboto"/>
                <a:cs typeface="Roboto"/>
                <a:sym typeface="Roboto"/>
              </a:rPr>
              <a:t>Code Name:</a:t>
            </a:r>
            <a:r>
              <a:rPr b="0" i="0" lang="en" sz="2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1" lang="en" sz="2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Project Nighthawk</a:t>
            </a:r>
            <a:endParaRPr b="0" i="0" sz="2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rgbClr val="52758C"/>
                </a:solidFill>
                <a:latin typeface="Roboto"/>
                <a:ea typeface="Roboto"/>
                <a:cs typeface="Roboto"/>
                <a:sym typeface="Roboto"/>
              </a:rPr>
              <a:t>Project Team:</a:t>
            </a:r>
            <a:r>
              <a:rPr b="0" i="0" lang="en" sz="2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Corey Davis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(SCONC), Kirsten Lackstrom (CISA)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458850" y="1287725"/>
            <a:ext cx="2405100" cy="215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 txBox="1"/>
          <p:nvPr>
            <p:ph type="title"/>
          </p:nvPr>
        </p:nvSpPr>
        <p:spPr>
          <a:xfrm>
            <a:off x="647172" y="1793000"/>
            <a:ext cx="2490600" cy="80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Our Process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14244" l="46050" r="0" t="10504"/>
          <a:stretch/>
        </p:blipFill>
        <p:spPr>
          <a:xfrm>
            <a:off x="2727025" y="315850"/>
            <a:ext cx="5541402" cy="43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208521" y="438664"/>
            <a:ext cx="7886700" cy="80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Priorities</a:t>
            </a:r>
            <a:endParaRPr/>
          </a:p>
        </p:txBody>
      </p:sp>
      <p:sp>
        <p:nvSpPr>
          <p:cNvPr id="148" name="Google Shape;148;p19"/>
          <p:cNvSpPr txBox="1"/>
          <p:nvPr>
            <p:ph idx="4294967295" type="body"/>
          </p:nvPr>
        </p:nvSpPr>
        <p:spPr>
          <a:xfrm>
            <a:off x="208525" y="1328000"/>
            <a:ext cx="8447400" cy="231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* </a:t>
            </a:r>
            <a:r>
              <a:rPr lang="en" sz="2600"/>
              <a:t>1) </a:t>
            </a:r>
            <a:r>
              <a:rPr lang="en" sz="2600"/>
              <a:t>Infographics to accompany the weekly drought map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/>
              <a:t>* 2) Short-range outlooks for the next month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/>
              <a:t>   3) Summaries of state- or basinwide conditions</a:t>
            </a:r>
            <a:endParaRPr sz="2600"/>
          </a:p>
          <a:p>
            <a:pPr indent="-594360" lvl="0" marL="59436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600"/>
              <a:t>* 4) Background information about the drought monitoring process and the NC DMAC</a:t>
            </a:r>
            <a:endParaRPr sz="2600"/>
          </a:p>
        </p:txBody>
      </p:sp>
      <p:sp>
        <p:nvSpPr>
          <p:cNvPr id="149" name="Google Shape;149;p19"/>
          <p:cNvSpPr txBox="1"/>
          <p:nvPr/>
        </p:nvSpPr>
        <p:spPr>
          <a:xfrm>
            <a:off x="305725" y="4195500"/>
            <a:ext cx="64467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= new resources developed through the project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00" y="354950"/>
            <a:ext cx="8740798" cy="437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815" y="378936"/>
            <a:ext cx="3329337" cy="429954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35939" l="0" r="0" t="36065"/>
          <a:stretch/>
        </p:blipFill>
        <p:spPr>
          <a:xfrm>
            <a:off x="1684226" y="1299102"/>
            <a:ext cx="7399375" cy="26750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